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67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18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0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90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83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57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64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4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04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1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90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7633"/>
            <a:ext cx="12192000" cy="304800"/>
          </a:xfrm>
        </p:spPr>
        <p:txBody>
          <a:bodyPr>
            <a:normAutofit fontScale="90000"/>
          </a:bodyPr>
          <a:lstStyle/>
          <a:p>
            <a:br>
              <a:rPr lang="ru-RU" sz="1200" b="1" dirty="0">
                <a:latin typeface="+mn-lt"/>
              </a:rPr>
            </a:br>
            <a:br>
              <a:rPr lang="ru-RU" sz="1200" b="1" dirty="0">
                <a:latin typeface="+mn-lt"/>
              </a:rPr>
            </a:br>
            <a:br>
              <a:rPr lang="ru-RU" sz="1200" dirty="0">
                <a:latin typeface="+mn-lt"/>
              </a:rPr>
            </a:br>
            <a:r>
              <a:rPr lang="ru-RU" sz="1300" b="1" dirty="0">
                <a:latin typeface="+mn-lt"/>
              </a:rPr>
              <a:t>ФЕДЕРАЛЬНАЯ СЛУЖБА ПО ГИДРОМЕТЕОРОЛОГИИ И МОНИТОРИНГУ ОКРУЖАЮЩЕЙ СРЕДЫ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182" y="558498"/>
            <a:ext cx="11755396" cy="715530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ru-RU" sz="1200" b="1" dirty="0"/>
              <a:t>В </a:t>
            </a:r>
            <a:r>
              <a:rPr lang="ru-RU" sz="1200" b="1"/>
              <a:t>соответствии с пунктом 4.2.1. Дорожной </a:t>
            </a:r>
            <a:r>
              <a:rPr lang="ru-RU" sz="1200" b="1" dirty="0"/>
              <a:t>карты по внедрению стандартов </a:t>
            </a:r>
            <a:r>
              <a:rPr lang="ru-RU" sz="1200" b="1" dirty="0" err="1"/>
              <a:t>клиентоцентричности</a:t>
            </a:r>
            <a:br>
              <a:rPr lang="ru-RU" sz="1200" b="1" i="1" dirty="0"/>
            </a:br>
            <a:r>
              <a:rPr lang="ru-RU" sz="1200" b="1" dirty="0"/>
              <a:t>проводился опрос с целью изучения оценки удовлетворенности внешних клиентов рассмотрением обращений и запросов</a:t>
            </a:r>
          </a:p>
          <a:p>
            <a:pPr>
              <a:spcBef>
                <a:spcPts val="0"/>
              </a:spcBef>
            </a:pPr>
            <a:r>
              <a:rPr lang="ru-RU" sz="1200" i="1" dirty="0"/>
              <a:t>(ссылки на опрос размещены на официальном сайте Росгидромета в разделе «Обращения» и направлены заявителям с уведомлениями о рассмотренных обращениях)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54824" y="1379291"/>
            <a:ext cx="2309889" cy="51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ПЕРИОД ПРОВЕДЕНИЯ ОПРОСА 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 ЯНВАРЯ ПО МАРТ 2025 ГОДА </a:t>
            </a:r>
            <a:endParaRPr lang="ru-RU" sz="12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7898" y="1379291"/>
            <a:ext cx="2276179" cy="52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ОПРОСЕ ПРИНЯЛИ УЧАСТИЕ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106 РЕСПОНДЕНТОВ </a:t>
            </a:r>
            <a:endParaRPr lang="ru-RU" sz="12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7133" y="2349258"/>
            <a:ext cx="18675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СТАТУС ЗАЯВИТЕЛЕЙ</a:t>
            </a:r>
          </a:p>
          <a:p>
            <a:r>
              <a:rPr lang="ru-RU" sz="1400" b="1" dirty="0"/>
              <a:t>47</a:t>
            </a:r>
            <a:r>
              <a:rPr lang="ru-RU" sz="1400" dirty="0"/>
              <a:t>% граждане</a:t>
            </a:r>
          </a:p>
          <a:p>
            <a:r>
              <a:rPr lang="ru-RU" sz="1400" b="1" dirty="0"/>
              <a:t>23</a:t>
            </a:r>
            <a:r>
              <a:rPr lang="ru-RU" sz="1400" dirty="0"/>
              <a:t>% юрлица</a:t>
            </a:r>
          </a:p>
          <a:p>
            <a:r>
              <a:rPr lang="ru-RU" sz="1400" b="1" dirty="0"/>
              <a:t>9%   </a:t>
            </a:r>
            <a:r>
              <a:rPr lang="ru-RU" sz="1400" dirty="0"/>
              <a:t>ИП</a:t>
            </a:r>
            <a:endParaRPr lang="en-US" sz="1400" dirty="0"/>
          </a:p>
          <a:p>
            <a:r>
              <a:rPr lang="ru-RU" sz="1400" b="1" dirty="0"/>
              <a:t>12%</a:t>
            </a:r>
            <a:r>
              <a:rPr lang="ru-RU" sz="1400" dirty="0"/>
              <a:t> самозанятые</a:t>
            </a:r>
            <a:br>
              <a:rPr lang="ru-RU" sz="1400" dirty="0"/>
            </a:br>
            <a:r>
              <a:rPr lang="ru-RU" sz="1400" b="1" dirty="0"/>
              <a:t>9%</a:t>
            </a:r>
            <a:r>
              <a:rPr lang="ru-RU" sz="1400" dirty="0"/>
              <a:t>   иной статус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79633" y="2339946"/>
            <a:ext cx="17609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ТИП ОБРАЩЕНИЙ</a:t>
            </a:r>
            <a:br>
              <a:rPr lang="ru-RU" sz="1400" dirty="0"/>
            </a:br>
            <a:r>
              <a:rPr lang="ru-RU" sz="1400" b="1" dirty="0"/>
              <a:t>69</a:t>
            </a:r>
            <a:r>
              <a:rPr lang="ru-RU" sz="1400" dirty="0"/>
              <a:t>% заявления </a:t>
            </a:r>
            <a:br>
              <a:rPr lang="ru-RU" sz="1400" dirty="0"/>
            </a:br>
            <a:r>
              <a:rPr lang="ru-RU" sz="1400" b="1" dirty="0"/>
              <a:t>26</a:t>
            </a:r>
            <a:r>
              <a:rPr lang="ru-RU" sz="1400" dirty="0"/>
              <a:t>% предложения</a:t>
            </a:r>
            <a:br>
              <a:rPr lang="ru-RU" sz="1400" dirty="0"/>
            </a:br>
            <a:r>
              <a:rPr lang="ru-RU" sz="1400" b="1" dirty="0"/>
              <a:t>5</a:t>
            </a:r>
            <a:r>
              <a:rPr lang="ru-RU" sz="1400" dirty="0"/>
              <a:t>%   жалобы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507970" y="2340919"/>
            <a:ext cx="231723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СПОСОБ ПОДАЧИ</a:t>
            </a:r>
          </a:p>
          <a:p>
            <a:r>
              <a:rPr lang="ru-RU" sz="1400" b="1" dirty="0"/>
              <a:t>62</a:t>
            </a:r>
            <a:r>
              <a:rPr lang="ru-RU" sz="1400" dirty="0"/>
              <a:t>% в электронной форме</a:t>
            </a:r>
            <a:br>
              <a:rPr lang="ru-RU" sz="1400" dirty="0"/>
            </a:br>
            <a:r>
              <a:rPr lang="ru-RU" sz="1400" b="1" dirty="0"/>
              <a:t>18</a:t>
            </a:r>
            <a:r>
              <a:rPr lang="ru-RU" sz="1400" dirty="0"/>
              <a:t>% на бумажном носителе</a:t>
            </a:r>
            <a:br>
              <a:rPr lang="ru-RU" sz="1400" dirty="0"/>
            </a:br>
            <a:r>
              <a:rPr lang="ru-RU" sz="1400" b="1" dirty="0"/>
              <a:t>8</a:t>
            </a:r>
            <a:r>
              <a:rPr lang="ru-RU" sz="1400" dirty="0"/>
              <a:t>%   устно (личный прием)</a:t>
            </a:r>
            <a:br>
              <a:rPr lang="ru-RU" sz="1400" dirty="0"/>
            </a:br>
            <a:r>
              <a:rPr lang="ru-RU" sz="1400" b="1" dirty="0"/>
              <a:t>6</a:t>
            </a:r>
            <a:r>
              <a:rPr lang="ru-RU" sz="1400" dirty="0"/>
              <a:t>%   через Госуслуги</a:t>
            </a:r>
            <a:br>
              <a:rPr lang="ru-RU" sz="1400" dirty="0"/>
            </a:br>
            <a:r>
              <a:rPr lang="ru-RU" sz="1400" b="1" dirty="0"/>
              <a:t>6</a:t>
            </a:r>
            <a:r>
              <a:rPr lang="ru-RU" sz="1400" dirty="0"/>
              <a:t>%   иные формы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566277" y="3959021"/>
            <a:ext cx="11200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66277" y="5222231"/>
            <a:ext cx="11200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969" y="1400615"/>
            <a:ext cx="474672" cy="474672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499" y="1318025"/>
            <a:ext cx="639853" cy="639853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60" y="2396062"/>
            <a:ext cx="480825" cy="48082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38" y="2340919"/>
            <a:ext cx="485867" cy="48586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97" y="2324635"/>
            <a:ext cx="496209" cy="49620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9700453" y="2260691"/>
            <a:ext cx="2317237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СФЕРЫ ДЕЯТЕЛЬНОСТИ</a:t>
            </a:r>
            <a:br>
              <a:rPr lang="ru-RU" sz="1400" dirty="0"/>
            </a:b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Торговля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ЖКХ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sz="12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С/х, рыбоводство, л/</a:t>
            </a:r>
            <a:r>
              <a:rPr lang="ru-RU" sz="1200" kern="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х,охота</a:t>
            </a:r>
            <a:endParaRPr lang="ru-RU" sz="1200" kern="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  Связь,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9%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 Строительство</a:t>
            </a:r>
            <a:b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 иные сферы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171671" y="4086240"/>
            <a:ext cx="31861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Простота подачи обращения</a:t>
            </a:r>
            <a:br>
              <a:rPr lang="ru-RU" sz="1400" dirty="0"/>
            </a:br>
            <a:r>
              <a:rPr lang="ru-RU" sz="1400" dirty="0"/>
              <a:t>Понятность и удобство подачи</a:t>
            </a:r>
            <a:br>
              <a:rPr lang="ru-RU" sz="1400" dirty="0"/>
            </a:br>
            <a:r>
              <a:rPr lang="ru-RU" sz="1400" dirty="0"/>
              <a:t>Информирование о статусе</a:t>
            </a:r>
            <a:br>
              <a:rPr lang="ru-RU" sz="1400" dirty="0"/>
            </a:br>
            <a:r>
              <a:rPr lang="ru-RU" sz="1400" dirty="0"/>
              <a:t>Простота и открытость коммуникации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910274" y="5563426"/>
            <a:ext cx="4878068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prstClr val="black"/>
                </a:solidFill>
              </a:rPr>
              <a:t>Отношение к органу власти после получения услуги</a:t>
            </a:r>
          </a:p>
          <a:p>
            <a:pPr lvl="0"/>
            <a:r>
              <a:rPr lang="ru-RU" sz="1300" b="1" dirty="0">
                <a:solidFill>
                  <a:srgbClr val="00B050"/>
                </a:solidFill>
              </a:rPr>
              <a:t>в лучшую сторону 68</a:t>
            </a:r>
            <a:r>
              <a:rPr lang="ru-RU" sz="1300" dirty="0">
                <a:solidFill>
                  <a:srgbClr val="00B050"/>
                </a:solidFill>
              </a:rPr>
              <a:t>%</a:t>
            </a:r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не изменилось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19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</a:t>
            </a:r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затрудняюсь ответить 8%</a:t>
            </a:r>
          </a:p>
          <a:p>
            <a:pPr lvl="0"/>
            <a:r>
              <a:rPr lang="ru-RU" sz="1300" dirty="0">
                <a:solidFill>
                  <a:srgbClr val="FF0000"/>
                </a:solidFill>
              </a:rPr>
              <a:t>в худшую сторону </a:t>
            </a:r>
            <a:r>
              <a:rPr lang="ru-RU" sz="1300" b="1" dirty="0">
                <a:solidFill>
                  <a:srgbClr val="FF0000"/>
                </a:solidFill>
              </a:rPr>
              <a:t>5</a:t>
            </a:r>
            <a:r>
              <a:rPr lang="ru-RU" sz="1300" dirty="0">
                <a:solidFill>
                  <a:srgbClr val="FF0000"/>
                </a:solidFill>
              </a:rPr>
              <a:t>%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66277" y="4092681"/>
            <a:ext cx="6053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88 </a:t>
            </a:r>
            <a:r>
              <a:rPr lang="ru-RU" sz="1400" dirty="0"/>
              <a:t>%</a:t>
            </a:r>
            <a:br>
              <a:rPr lang="ru-RU" sz="1400" b="1" dirty="0"/>
            </a:br>
            <a:r>
              <a:rPr lang="ru-RU" sz="1400" b="1" dirty="0"/>
              <a:t>87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92</a:t>
            </a:r>
            <a:r>
              <a:rPr lang="ru-RU" sz="1400" dirty="0"/>
              <a:t> %</a:t>
            </a:r>
            <a:br>
              <a:rPr lang="ru-RU" sz="1400" dirty="0"/>
            </a:br>
            <a:r>
              <a:rPr lang="ru-RU" sz="1400" b="1" dirty="0"/>
              <a:t>87</a:t>
            </a:r>
            <a:r>
              <a:rPr lang="ru-RU" sz="1400" dirty="0"/>
              <a:t> %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25207" y="4285352"/>
            <a:ext cx="23476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B050"/>
                </a:solidFill>
              </a:rPr>
              <a:t>удовлетворены полностью</a:t>
            </a:r>
          </a:p>
          <a:p>
            <a:r>
              <a:rPr lang="ru-RU" sz="1400" b="1" dirty="0">
                <a:solidFill>
                  <a:srgbClr val="00B050"/>
                </a:solidFill>
              </a:rPr>
              <a:t>или удовлетворены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00778" y="5563519"/>
            <a:ext cx="354049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</a:t>
            </a:r>
            <a:r>
              <a:rPr lang="ru-RU" sz="1300" b="1" dirty="0">
                <a:solidFill>
                  <a:srgbClr val="00B050"/>
                </a:solidFill>
              </a:rPr>
              <a:t> 93</a:t>
            </a:r>
            <a:r>
              <a:rPr lang="ru-RU" sz="1300" dirty="0">
                <a:solidFill>
                  <a:srgbClr val="00B050"/>
                </a:solidFill>
              </a:rPr>
              <a:t>% 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случаях </a:t>
            </a:r>
            <a:r>
              <a:rPr lang="ru-RU" sz="1300" b="1" dirty="0"/>
              <a:t>ответ получен</a:t>
            </a:r>
            <a:endParaRPr lang="ru-RU" sz="1300" dirty="0"/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6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 ответ не получен </a:t>
            </a:r>
            <a:br>
              <a:rPr lang="ru-RU" sz="13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 случаях отказано в рассмотрении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281287" y="5563426"/>
            <a:ext cx="23889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srgbClr val="00B050"/>
                </a:solidFill>
              </a:rPr>
              <a:t>87</a:t>
            </a:r>
            <a:r>
              <a:rPr lang="ru-RU" sz="1300" dirty="0">
                <a:solidFill>
                  <a:srgbClr val="00B050"/>
                </a:solidFill>
              </a:rPr>
              <a:t>% </a:t>
            </a:r>
            <a:r>
              <a:rPr lang="ru-RU" sz="1300" b="1" dirty="0"/>
              <a:t>обращений рассмотрено</a:t>
            </a:r>
            <a:r>
              <a:rPr lang="ru-RU" sz="1300" dirty="0">
                <a:solidFill>
                  <a:srgbClr val="00B050"/>
                </a:solidFill>
              </a:rPr>
              <a:t>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13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</a:t>
            </a:r>
            <a:r>
              <a:rPr lang="ru-RU" sz="1300" dirty="0">
                <a:solidFill>
                  <a:srgbClr val="00B050"/>
                </a:solidFill>
              </a:rPr>
              <a:t> 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переадресовано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17" y="2403154"/>
            <a:ext cx="473733" cy="47373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555524" y="4094383"/>
            <a:ext cx="7501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93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91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93</a:t>
            </a:r>
            <a:r>
              <a:rPr lang="ru-RU" sz="1400" dirty="0"/>
              <a:t> %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97800" y="4092681"/>
            <a:ext cx="27262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Понятность и доступность ответа</a:t>
            </a:r>
            <a:br>
              <a:rPr lang="ru-RU" sz="1400" dirty="0"/>
            </a:br>
            <a:r>
              <a:rPr lang="ru-RU" sz="1400" dirty="0"/>
              <a:t>Качество ответа</a:t>
            </a:r>
            <a:br>
              <a:rPr lang="ru-RU" sz="1400" dirty="0"/>
            </a:br>
            <a:r>
              <a:rPr lang="ru-RU" sz="1400" dirty="0"/>
              <a:t>Сроки рассмотрения</a:t>
            </a: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>
            <a:off x="8211362" y="4465472"/>
            <a:ext cx="434373" cy="215766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87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1677</TotalTime>
  <Words>276</Words>
  <Application>Microsoft Office PowerPoint</Application>
  <PresentationFormat>Широкоэкранный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  ФЕДЕРАЛЬНАЯ СЛУЖБА ПО ГИДРОМЕТЕОРОЛОГИИ И МОНИТОРИНГУ ОКРУЖАЮЩЕЙ СРЕДЫ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служба по гидрометеорологии и мониторингу окружающей среды</dc:title>
  <dc:creator>Саутин Иван Николаевич</dc:creator>
  <cp:lastModifiedBy>Рябова Елена Александровна</cp:lastModifiedBy>
  <cp:revision>54</cp:revision>
  <cp:lastPrinted>2024-12-17T15:41:15Z</cp:lastPrinted>
  <dcterms:created xsi:type="dcterms:W3CDTF">2024-04-03T12:52:37Z</dcterms:created>
  <dcterms:modified xsi:type="dcterms:W3CDTF">2025-07-01T09:38:51Z</dcterms:modified>
</cp:coreProperties>
</file>